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entation.xml" ContentType="application/vnd.openxmlformats-officedocument.presentationml.presentation.main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11.xml.rels" ContentType="application/vnd.openxmlformats-package.relationships+xml"/>
  <Override PartName="/ppt/slides/_rels/slide5.xml.rels" ContentType="application/vnd.openxmlformats-package.relationships+xml"/>
  <Override PartName="/ppt/slides/_rels/slide12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4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21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14.png" ContentType="image/png"/>
  <Override PartName="/ppt/media/image10.jpeg" ContentType="image/jpeg"/>
  <Override PartName="/ppt/media/image8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295280" y="1761120"/>
            <a:ext cx="9589680" cy="1828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IN" sz="4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keras.io/" TargetMode="External"/><Relationship Id="rId2" Type="http://schemas.openxmlformats.org/officeDocument/2006/relationships/hyperlink" Target="https://keras.io/" TargetMode="External"/><Relationship Id="rId3" Type="http://schemas.openxmlformats.org/officeDocument/2006/relationships/hyperlink" Target="https://librosa.org/" TargetMode="External"/><Relationship Id="rId4" Type="http://schemas.openxmlformats.org/officeDocument/2006/relationships/hyperlink" Target="https://librosa.org/" TargetMode="External"/><Relationship Id="rId5" Type="http://schemas.openxmlformats.org/officeDocument/2006/relationships/hyperlink" Target="https://streamlit.io/" TargetMode="External"/><Relationship Id="rId6" Type="http://schemas.openxmlformats.org/officeDocument/2006/relationships/hyperlink" Target="https://streamlit.io/" TargetMode="External"/><Relationship Id="rId7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639360" y="2963160"/>
            <a:ext cx="10554840" cy="2692440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sto MT"/>
                <a:ea typeface="DejaVu Sans"/>
              </a:rPr>
              <a:t>Speech to Digit Conversion using Keras and librosa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391680" y="5247000"/>
            <a:ext cx="38203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sto MT"/>
                <a:ea typeface="DejaVu Sans"/>
              </a:rPr>
              <a:t>ROJI AUGUSTINE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alisto MT"/>
                <a:ea typeface="DejaVu Sans"/>
              </a:rPr>
              <a:t>rojiaugustine@gmail.com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Development tools/SDKs/APIs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913680" y="1732320"/>
            <a:ext cx="10352880" cy="40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0528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Python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0528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Jupyter notebook for development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0528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Keras, Librosa, seaborn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0528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pyAudio, streamlit, PIL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Code, Test cases and Test results 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913680" y="1438560"/>
            <a:ext cx="10352880" cy="433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0528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Jupyter notebook and web app is attached with zip file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990720" y="1958040"/>
            <a:ext cx="98942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sto MT"/>
                <a:ea typeface="DejaVu Sans"/>
              </a:rPr>
              <a:t>loss: 0.0803 - categorical_accuracy: 0.9813 - val_loss: 0.1207 - val_categorical_accuracy: 0.9800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Picture 39" descr=""/>
          <p:cNvPicPr/>
          <p:nvPr/>
        </p:nvPicPr>
        <p:blipFill>
          <a:blip r:embed="rId1"/>
          <a:stretch/>
        </p:blipFill>
        <p:spPr>
          <a:xfrm>
            <a:off x="1796040" y="2863080"/>
            <a:ext cx="8174520" cy="373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Real time inference web app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3" name="Picture 2" descr=""/>
          <p:cNvPicPr/>
          <p:nvPr/>
        </p:nvPicPr>
        <p:blipFill>
          <a:blip r:embed="rId1"/>
          <a:stretch/>
        </p:blipFill>
        <p:spPr>
          <a:xfrm>
            <a:off x="359280" y="1447920"/>
            <a:ext cx="3580560" cy="5159160"/>
          </a:xfrm>
          <a:prstGeom prst="rect">
            <a:avLst/>
          </a:prstGeom>
          <a:ln>
            <a:noFill/>
          </a:ln>
        </p:spPr>
      </p:pic>
      <p:pic>
        <p:nvPicPr>
          <p:cNvPr id="134" name="Picture 3" descr=""/>
          <p:cNvPicPr/>
          <p:nvPr/>
        </p:nvPicPr>
        <p:blipFill>
          <a:blip r:embed="rId2"/>
          <a:stretch/>
        </p:blipFill>
        <p:spPr>
          <a:xfrm>
            <a:off x="4147560" y="1404360"/>
            <a:ext cx="3689640" cy="5202720"/>
          </a:xfrm>
          <a:prstGeom prst="rect">
            <a:avLst/>
          </a:prstGeom>
          <a:ln>
            <a:noFill/>
          </a:ln>
        </p:spPr>
      </p:pic>
      <p:pic>
        <p:nvPicPr>
          <p:cNvPr id="135" name="Picture 2" descr=""/>
          <p:cNvPicPr/>
          <p:nvPr/>
        </p:nvPicPr>
        <p:blipFill>
          <a:blip r:embed="rId3"/>
          <a:stretch/>
        </p:blipFill>
        <p:spPr>
          <a:xfrm>
            <a:off x="8066160" y="1404360"/>
            <a:ext cx="3406680" cy="5202720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Real time inference web app </a:t>
            </a:r>
            <a:r>
              <a:rPr b="0" lang="en-IN" sz="14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contd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Picture 4" descr=""/>
          <p:cNvPicPr/>
          <p:nvPr/>
        </p:nvPicPr>
        <p:blipFill>
          <a:blip r:embed="rId1"/>
          <a:stretch/>
        </p:blipFill>
        <p:spPr>
          <a:xfrm>
            <a:off x="1284120" y="1480320"/>
            <a:ext cx="3417840" cy="5126400"/>
          </a:xfrm>
          <a:prstGeom prst="rect">
            <a:avLst/>
          </a:prstGeom>
          <a:ln>
            <a:noFill/>
          </a:ln>
        </p:spPr>
      </p:pic>
      <p:pic>
        <p:nvPicPr>
          <p:cNvPr id="138" name="Picture 3" descr=""/>
          <p:cNvPicPr/>
          <p:nvPr/>
        </p:nvPicPr>
        <p:blipFill>
          <a:blip r:embed="rId2"/>
          <a:stretch/>
        </p:blipFill>
        <p:spPr>
          <a:xfrm>
            <a:off x="6592320" y="1480320"/>
            <a:ext cx="4064040" cy="512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Further improvements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913680" y="1732320"/>
            <a:ext cx="10352880" cy="40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0528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1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Spectrogram Augmentation : Frequency mask, Time mask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0528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1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Raw Audio Augmentation : Time Shift, Pitch Shift Time Stretch, Add Noise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0528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1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Include cross validation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0528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1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Try convolutional networks and other pertained networks like ResNet, EfficientNet etc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0528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1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Hyper parameter tuning with KerasTuner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0528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1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Real-time inference is not efficient  because of audio conversion issues between pyaudio and librosa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References 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913680" y="1732320"/>
            <a:ext cx="10352880" cy="40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0528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sto MT"/>
                <a:hlinkClick r:id="rId1"/>
              </a:rPr>
              <a:t>https://keras.io</a:t>
            </a:r>
            <a:r>
              <a:rPr b="0" lang="en-IN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sto MT"/>
                <a:hlinkClick r:id="rId2"/>
              </a:rPr>
              <a:t>/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0528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sto MT"/>
                <a:hlinkClick r:id="rId3"/>
              </a:rPr>
              <a:t>https://librosa.org</a:t>
            </a:r>
            <a:r>
              <a:rPr b="0" lang="en-IN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sto MT"/>
                <a:hlinkClick r:id="rId4"/>
              </a:rPr>
              <a:t>/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0528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sto MT"/>
                <a:hlinkClick r:id="rId5"/>
              </a:rPr>
              <a:t>https://streamlit.io</a:t>
            </a:r>
            <a:r>
              <a:rPr b="0" lang="en-IN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sto MT"/>
                <a:hlinkClick r:id="rId6"/>
              </a:rPr>
              <a:t>/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295280" y="1761120"/>
            <a:ext cx="9589680" cy="182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Thank You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IN" sz="36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Speech to Digit Conversion using Keras and librosa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913680" y="1732320"/>
            <a:ext cx="10352880" cy="40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0528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The problem statement is to convert the given audio signal into a digit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Solution Description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913680" y="1732320"/>
            <a:ext cx="10352880" cy="40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0528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Solution is created using librosa (a python package for music and audio analysis) and Keras (open-source software library that provides a Python interface for artificial neural networks)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0528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2000 labeled audio samples are given which is having recording of digits 0 – 9. There are 200 samples for each digit from different speakers.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0528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 </a:t>
            </a:r>
            <a:r>
              <a:rPr b="0" lang="en-IN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The audio samples are converted into </a:t>
            </a:r>
            <a:r>
              <a:rPr b="1" lang="en-IN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Mel-frequency cepstral coefficients</a:t>
            </a:r>
            <a:r>
              <a:rPr b="0" lang="en-IN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 (MFCCs) using librosa, before fed into the neural network. MFCC is preferred for problems dealing with human speech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0528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20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The solution achieved categorical_accuracy of 0.9813 on train data and 0.9800 for validation data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0528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20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A web app is developed for real-time inference for audio from user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0528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20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Batch inference can be done using the code from the Jupyer notebook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Solution Description </a:t>
            </a:r>
            <a:r>
              <a:rPr b="0" lang="en-IN" sz="24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contd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Picture 2" descr=""/>
          <p:cNvPicPr/>
          <p:nvPr/>
        </p:nvPicPr>
        <p:blipFill>
          <a:blip r:embed="rId1"/>
          <a:stretch/>
        </p:blipFill>
        <p:spPr>
          <a:xfrm>
            <a:off x="1469520" y="1828800"/>
            <a:ext cx="9644040" cy="373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Solution Description </a:t>
            </a:r>
            <a:r>
              <a:rPr b="0" lang="en-IN" sz="24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contd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Picture 2" descr=""/>
          <p:cNvPicPr/>
          <p:nvPr/>
        </p:nvPicPr>
        <p:blipFill>
          <a:blip r:embed="rId1"/>
          <a:stretch/>
        </p:blipFill>
        <p:spPr>
          <a:xfrm>
            <a:off x="2524680" y="2556720"/>
            <a:ext cx="7132680" cy="240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IN" sz="28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Data Exploration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Histogram on frame length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Picture 2" descr=""/>
          <p:cNvPicPr/>
          <p:nvPr/>
        </p:nvPicPr>
        <p:blipFill>
          <a:blip r:embed="rId1"/>
          <a:stretch/>
        </p:blipFill>
        <p:spPr>
          <a:xfrm>
            <a:off x="2386800" y="2144520"/>
            <a:ext cx="7093800" cy="309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IN" sz="4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Data Exploration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Frame length Vs Filename (sample)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Picture 3" descr=""/>
          <p:cNvPicPr/>
          <p:nvPr/>
        </p:nvPicPr>
        <p:blipFill>
          <a:blip r:embed="rId1"/>
          <a:stretch/>
        </p:blipFill>
        <p:spPr>
          <a:xfrm>
            <a:off x="1591200" y="2066400"/>
            <a:ext cx="8999280" cy="338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IN" sz="4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Data Exploration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Label count from audio data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Picture 2" descr=""/>
          <p:cNvPicPr/>
          <p:nvPr/>
        </p:nvPicPr>
        <p:blipFill>
          <a:blip r:embed="rId1"/>
          <a:stretch/>
        </p:blipFill>
        <p:spPr>
          <a:xfrm>
            <a:off x="2514600" y="2090160"/>
            <a:ext cx="6759360" cy="376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Keras model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913680" y="1732320"/>
            <a:ext cx="10352880" cy="40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0528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Optimiser : Adam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0528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Learning rate : 0.01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0528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Activation : Relu, softmax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0528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Metrics : categorical_accuracy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0528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Dropout : 0.2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05280">
              <a:lnSpc>
                <a:spcPct val="100000"/>
              </a:lnSpc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IN" sz="2000" spc="-1" strike="noStrike">
                <a:solidFill>
                  <a:srgbClr val="e3e3e3"/>
                </a:solidFill>
                <a:uFill>
                  <a:solidFill>
                    <a:srgbClr val="ffffff"/>
                  </a:solidFill>
                </a:uFill>
                <a:latin typeface="Calisto MT"/>
              </a:rPr>
              <a:t>Epochs : 300</a:t>
            </a: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934</TotalTime>
  <Application>LibreOffice/5.1.6.2$Linux_x86 LibreOffice_project/10m0$Build-2</Application>
  <Words>238</Words>
  <Paragraphs>52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2022-02-16T09:29:02Z</dcterms:created>
  <dc:creator>Kanchan Bhonde</dc:creator>
  <dc:description/>
  <dc:language>en-IN</dc:language>
  <cp:lastModifiedBy/>
  <dcterms:modified xsi:type="dcterms:W3CDTF">2022-07-02T07:46:34Z</dcterms:modified>
  <cp:revision>199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DLPManualFileClassification">
    <vt:lpwstr>{1A067545-A4E2-4FA1-8094-0D7902669705}</vt:lpwstr>
  </property>
  <property fmtid="{D5CDD505-2E9C-101B-9397-08002B2CF9AE}" pid="4" name="DLPManualFileClassificationLastModificationDate">
    <vt:lpwstr>1645007342</vt:lpwstr>
  </property>
  <property fmtid="{D5CDD505-2E9C-101B-9397-08002B2CF9AE}" pid="5" name="DLPManualFileClassificationLastModifiedBy">
    <vt:lpwstr>TECHMAHINDRA\MS00484321</vt:lpwstr>
  </property>
  <property fmtid="{D5CDD505-2E9C-101B-9397-08002B2CF9AE}" pid="6" name="DLPManualFileClassificationVersion">
    <vt:lpwstr>11.6.200.16</vt:lpwstr>
  </property>
  <property fmtid="{D5CDD505-2E9C-101B-9397-08002B2CF9AE}" pid="7" name="HiddenSlides">
    <vt:i4>0</vt:i4>
  </property>
  <property fmtid="{D5CDD505-2E9C-101B-9397-08002B2CF9AE}" pid="8" name="HyperlinksChanged">
    <vt:bool>0</vt:bool>
  </property>
  <property fmtid="{D5CDD505-2E9C-101B-9397-08002B2CF9AE}" pid="9" name="LinksUpToDate">
    <vt:bool>0</vt:bool>
  </property>
  <property fmtid="{D5CDD505-2E9C-101B-9397-08002B2CF9AE}" pid="10" name="MMClips">
    <vt:i4>0</vt:i4>
  </property>
  <property fmtid="{D5CDD505-2E9C-101B-9397-08002B2CF9AE}" pid="11" name="Notes">
    <vt:i4>0</vt:i4>
  </property>
  <property fmtid="{D5CDD505-2E9C-101B-9397-08002B2CF9AE}" pid="12" name="PresentationFormat">
    <vt:lpwstr>Custom</vt:lpwstr>
  </property>
  <property fmtid="{D5CDD505-2E9C-101B-9397-08002B2CF9AE}" pid="13" name="ScaleCrop">
    <vt:bool>0</vt:bool>
  </property>
  <property fmtid="{D5CDD505-2E9C-101B-9397-08002B2CF9AE}" pid="14" name="ShareDoc">
    <vt:bool>0</vt:bool>
  </property>
  <property fmtid="{D5CDD505-2E9C-101B-9397-08002B2CF9AE}" pid="15" name="Slides">
    <vt:i4>16</vt:i4>
  </property>
</Properties>
</file>